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390"/>
    <a:srgbClr val="1C2133"/>
    <a:srgbClr val="C62828"/>
    <a:srgbClr val="FBC02D"/>
    <a:srgbClr val="F9A825"/>
    <a:srgbClr val="FFF9C4"/>
    <a:srgbClr val="FFE0B2"/>
    <a:srgbClr val="2E7D32"/>
    <a:srgbClr val="D84315"/>
    <a:srgbClr val="006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>
      <p:cViewPr>
        <p:scale>
          <a:sx n="50" d="100"/>
          <a:sy n="50" d="100"/>
        </p:scale>
        <p:origin x="84" y="-621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4CD39-3AB3-C891-90C5-6A23AF9853AC}"/>
              </a:ext>
            </a:extLst>
          </p:cNvPr>
          <p:cNvGrpSpPr/>
          <p:nvPr/>
        </p:nvGrpSpPr>
        <p:grpSpPr>
          <a:xfrm>
            <a:off x="1" y="17306412"/>
            <a:ext cx="29793780" cy="2721334"/>
            <a:chOff x="-58860" y="17763673"/>
            <a:chExt cx="29793780" cy="27213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BA0C05-ADAA-B435-4728-1BC01551D953}"/>
                </a:ext>
              </a:extLst>
            </p:cNvPr>
            <p:cNvSpPr/>
            <p:nvPr/>
          </p:nvSpPr>
          <p:spPr>
            <a:xfrm>
              <a:off x="204666" y="18573750"/>
              <a:ext cx="29530254" cy="1424340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8A333FF3-04DD-4C0A-C1A1-877FFB6B4788}"/>
                </a:ext>
              </a:extLst>
            </p:cNvPr>
            <p:cNvSpPr/>
            <p:nvPr/>
          </p:nvSpPr>
          <p:spPr>
            <a:xfrm>
              <a:off x="-58860" y="17763673"/>
              <a:ext cx="29598776" cy="2721334"/>
            </a:xfrm>
            <a:prstGeom prst="rect">
              <a:avLst/>
            </a:prstGeom>
            <a:noFill/>
            <a:ln w="117475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“AI-Generated” 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beliefs leads to a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decrease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8000" b="1" i="1" dirty="0">
                  <a:solidFill>
                    <a:srgbClr val="FF8F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responses</a:t>
              </a:r>
              <a:endPara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Neves,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Viola, M. 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Sperduti,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Marini,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Ansani,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,Olivera La Rosa .A.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Corradi, G.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Makowski, D 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</a:t>
            </a:r>
          </a:p>
          <a:p>
            <a:pPr algn="r"/>
            <a:r>
              <a:rPr lang="en-GB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Sussex;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Roma Tre University,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 Vergata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Sapienza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University of Jyväskylä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Universidad Católica Luis Amigó,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Universidad Complutense de Madrid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         </a:t>
            </a:r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GB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A.Neves@sussex.ac.uk  		</a:t>
            </a:r>
            <a:endParaRPr kumimoji="0" lang="en-US" altLang="en-US" sz="20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9140A-02AF-4DD3-1E5F-152CFF0B3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00377" y="10191303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BC0D4-9B9B-7351-F26F-52E0AF124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98192" y="12108421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2487" y="36997650"/>
            <a:ext cx="16400614" cy="5589901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608" y="39369306"/>
            <a:ext cx="1417443" cy="1417443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854" y="41208178"/>
            <a:ext cx="1389698" cy="135383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87084" y="10906736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81673" y="8151446"/>
              <a:ext cx="12795374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81673" y="10209639"/>
              <a:ext cx="12795374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baseline="30000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87084" y="5114035"/>
            <a:ext cx="29459264" cy="4528408"/>
            <a:chOff x="393227" y="4824867"/>
            <a:chExt cx="29459264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28575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93227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6630405" y="5138530"/>
              <a:ext cx="13182994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	negative and neutral 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9407" y="5011579"/>
              <a:ext cx="14796698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Advances in AI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immersive technology (e.g., VR)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are making it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increasingly difficult to distinguish between real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artificial content —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 challenge with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serious consequences,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such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as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misinformation¹.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 a “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post-truth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” era</a:t>
              </a:r>
              <a:r>
                <a:rPr lang="en-GB" sz="3200" b="0" i="0" u="none" strike="noStrike" baseline="30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 where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emotions often outweigh facts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, making it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vital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understand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how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synthetic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stimuli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affect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8638" y="36972110"/>
            <a:ext cx="420549" cy="5589903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E92405-6265-5EEE-77EF-D11AC9D6DF20}"/>
              </a:ext>
            </a:extLst>
          </p:cNvPr>
          <p:cNvSpPr/>
          <p:nvPr/>
        </p:nvSpPr>
        <p:spPr>
          <a:xfrm>
            <a:off x="17334840" y="36997648"/>
            <a:ext cx="11433836" cy="5589903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183968" y="2660665"/>
            <a:ext cx="2638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 ! 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318594" y="39500210"/>
            <a:ext cx="5589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49159" y="7085852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20308" y="15241285"/>
            <a:ext cx="2707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STIMULUS</a:t>
            </a:r>
          </a:p>
        </p:txBody>
      </p: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9F2DB6-31EB-8338-3BE6-62863878D84F}"/>
              </a:ext>
            </a:extLst>
          </p:cNvPr>
          <p:cNvGrpSpPr/>
          <p:nvPr/>
        </p:nvGrpSpPr>
        <p:grpSpPr>
          <a:xfrm>
            <a:off x="263526" y="19946200"/>
            <a:ext cx="29522771" cy="16787528"/>
            <a:chOff x="392125" y="20404122"/>
            <a:chExt cx="29415236" cy="16787528"/>
          </a:xfrm>
        </p:grpSpPr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72434D3-E4DD-94BF-9049-7E0A230CFF5B}"/>
                </a:ext>
              </a:extLst>
            </p:cNvPr>
            <p:cNvSpPr/>
            <p:nvPr/>
          </p:nvSpPr>
          <p:spPr>
            <a:xfrm>
              <a:off x="392125" y="20407856"/>
              <a:ext cx="425661" cy="16751142"/>
            </a:xfrm>
            <a:prstGeom prst="rect">
              <a:avLst/>
            </a:prstGeom>
            <a:solidFill>
              <a:srgbClr val="C6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7AEC0-8732-6886-F5C2-530B2E440AD8}"/>
                </a:ext>
              </a:extLst>
            </p:cNvPr>
            <p:cNvGrpSpPr/>
            <p:nvPr/>
          </p:nvGrpSpPr>
          <p:grpSpPr>
            <a:xfrm>
              <a:off x="817787" y="20404122"/>
              <a:ext cx="28989574" cy="16751141"/>
              <a:chOff x="886888" y="21556004"/>
              <a:chExt cx="29060604" cy="16751141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8F6E351-FBA8-BC2D-7073-C085A147477A}"/>
                  </a:ext>
                </a:extLst>
              </p:cNvPr>
              <p:cNvSpPr/>
              <p:nvPr/>
            </p:nvSpPr>
            <p:spPr>
              <a:xfrm>
                <a:off x="980794" y="32260305"/>
                <a:ext cx="9295993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8776D65A-12FC-A834-E560-FA80CBEC5E39}"/>
                  </a:ext>
                </a:extLst>
              </p:cNvPr>
              <p:cNvSpPr/>
              <p:nvPr/>
            </p:nvSpPr>
            <p:spPr>
              <a:xfrm>
                <a:off x="10753685" y="32260305"/>
                <a:ext cx="9343469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D105B5E3-0B4E-F9E2-DD7D-AFD5DD9ECE23}"/>
                  </a:ext>
                </a:extLst>
              </p:cNvPr>
              <p:cNvSpPr/>
              <p:nvPr/>
            </p:nvSpPr>
            <p:spPr>
              <a:xfrm>
                <a:off x="20551024" y="32260305"/>
                <a:ext cx="9343468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1E326EE8-AC71-5ED0-8612-7B6AD17357B2}"/>
                  </a:ext>
                </a:extLst>
              </p:cNvPr>
              <p:cNvGrpSpPr/>
              <p:nvPr/>
            </p:nvGrpSpPr>
            <p:grpSpPr>
              <a:xfrm>
                <a:off x="933319" y="21556004"/>
                <a:ext cx="29014173" cy="481001"/>
                <a:chOff x="687645" y="17602961"/>
                <a:chExt cx="29152902" cy="570737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C8ADD991-2882-AFCA-9DEB-E41FF8C96D4F}"/>
                    </a:ext>
                  </a:extLst>
                </p:cNvPr>
                <p:cNvSpPr/>
                <p:nvPr/>
              </p:nvSpPr>
              <p:spPr>
                <a:xfrm>
                  <a:off x="687645" y="17602967"/>
                  <a:ext cx="9388143" cy="570731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1 -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FACES</a:t>
                  </a: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47B4E46B-859A-D8A7-6A6B-D08A22D92DFF}"/>
                    </a:ext>
                  </a:extLst>
                </p:cNvPr>
                <p:cNvSpPr/>
                <p:nvPr/>
              </p:nvSpPr>
              <p:spPr>
                <a:xfrm>
                  <a:off x="10554968" y="17602961"/>
                  <a:ext cx="9388143" cy="538994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2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 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EROTIC + NON-EROTIC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A9D3F7E-690B-432A-7F3B-B754A567154D}"/>
                    </a:ext>
                  </a:extLst>
                </p:cNvPr>
                <p:cNvSpPr/>
                <p:nvPr/>
              </p:nvSpPr>
              <p:spPr>
                <a:xfrm>
                  <a:off x="20452404" y="17603007"/>
                  <a:ext cx="9388143" cy="561940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3 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EROTIC</a:t>
                  </a:r>
                </a:p>
              </p:txBody>
            </p:sp>
          </p:grpSp>
          <p:pic>
            <p:nvPicPr>
              <p:cNvPr id="11" name="Picture 10" descr="A graph of two people&#10;&#10;AI-generated content may be incorrect.">
                <a:extLst>
                  <a:ext uri="{FF2B5EF4-FFF2-40B4-BE49-F238E27FC236}">
                    <a16:creationId xmlns:a16="http://schemas.microsoft.com/office/drawing/2014/main" id="{D2675CA0-AE55-0F8B-989C-A2E83D26B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3347" y="22144690"/>
                <a:ext cx="8868457" cy="8450681"/>
              </a:xfrm>
              <a:prstGeom prst="rect">
                <a:avLst/>
              </a:prstGeom>
            </p:spPr>
          </p:pic>
          <p:pic>
            <p:nvPicPr>
              <p:cNvPr id="15" name="Picture 14" descr="A graph of a person and person&#10;&#10;AI-generated content may be incorrect.">
                <a:extLst>
                  <a:ext uri="{FF2B5EF4-FFF2-40B4-BE49-F238E27FC236}">
                    <a16:creationId xmlns:a16="http://schemas.microsoft.com/office/drawing/2014/main" id="{25B5E872-FFE4-F220-2A81-06251B07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888" y="22144690"/>
                <a:ext cx="8868458" cy="8558372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EF3032-CA26-D219-2B70-C221B2BF689B}"/>
                </a:ext>
              </a:extLst>
            </p:cNvPr>
            <p:cNvSpPr txBox="1"/>
            <p:nvPr/>
          </p:nvSpPr>
          <p:spPr>
            <a:xfrm>
              <a:off x="911085" y="29443489"/>
              <a:ext cx="92463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3180-45D3-D2FE-38A2-36A168305138}"/>
                </a:ext>
              </a:extLst>
            </p:cNvPr>
            <p:cNvSpPr txBox="1"/>
            <p:nvPr/>
          </p:nvSpPr>
          <p:spPr>
            <a:xfrm>
              <a:off x="10582350" y="29409673"/>
              <a:ext cx="924630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85EF7-A7CF-FFBE-006D-B273BE7A9FB9}"/>
                </a:ext>
              </a:extLst>
            </p:cNvPr>
            <p:cNvSpPr txBox="1"/>
            <p:nvPr/>
          </p:nvSpPr>
          <p:spPr>
            <a:xfrm>
              <a:off x="20405379" y="29397703"/>
              <a:ext cx="924630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stimuli type (i.e., image of an individual or a couple) and condition (photograph vs. AI-generated). Error bars represent 95% confidence intervals. Estimates are based on a generalized linear mixed model with participant- and stimulus-level random effects. 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05. All pictures were relevant. 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7447FBE6-9E80-24D0-E6AB-64C40913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5379" y="31136677"/>
              <a:ext cx="9215947" cy="550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197 participants (M age = 36.5, SD = 13.1, range = 18–80); 48.2% women, 51.8% men.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GB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images of individuals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b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–0.08, 95% CI [–0.15, –0.01],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.019.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AI-attractiveness feedback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Among men, those who believed AI images were more attractive also rated them as more arousing (β = 0.14,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.034).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D814CEF-18EB-FB9C-525A-01B14285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85" y="31153619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206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participants </a:t>
              </a:r>
              <a:r>
                <a:rPr lang="en-GB" sz="3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(Mean age = 27.8, SD = 13.6, range: (18, 69); Gender: 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76.7% women, 23.3% men)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Significant only for women,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women rating female faces);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–0.05, 95% CI [–0.08, –0.001],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.006.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Honesty-Humility</a:t>
              </a:r>
              <a:r>
                <a:rPr kumimoji="0" lang="en-US" altLang="en-US" sz="3200" b="1" i="0" u="none" strike="noStrike" cap="none" normalizeH="0" baseline="3000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Among women, higher Honesty-Humility predicted lower attractiveness ratings for AI-labelled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vs photos (β = –0.03,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.008).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6B5FD1E5-3AC7-F2A3-BA6D-5F5681C56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029" y="31190007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705 participants (M age = 30.2, SD = 11.8, range = 18–80); 35.7% women, 64.3% men.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men rating erotic images of women);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–0.07, 95% CI [–0.13, –0.006],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.031.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AI-arousal feedback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Men who believed AI images were less arousing rated them lower in arousal than photo-labelled images (β = –0.16,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.009).</a:t>
              </a:r>
            </a:p>
          </p:txBody>
        </p:sp>
      </p:grpSp>
      <p:pic>
        <p:nvPicPr>
          <p:cNvPr id="10" name="Picture 9" descr="A graph of a couple and a couple&#10;&#10;AI-generated content may be incorrect.">
            <a:extLst>
              <a:ext uri="{FF2B5EF4-FFF2-40B4-BE49-F238E27FC236}">
                <a16:creationId xmlns:a16="http://schemas.microsoft.com/office/drawing/2014/main" id="{1FCF70C9-E8E0-3F20-F477-9EDF61B24E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663" y="20596297"/>
            <a:ext cx="9057251" cy="84168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36841B8-A68A-F5F9-85C3-0A0CF869C2EC}"/>
              </a:ext>
            </a:extLst>
          </p:cNvPr>
          <p:cNvSpPr txBox="1"/>
          <p:nvPr/>
        </p:nvSpPr>
        <p:spPr>
          <a:xfrm rot="16200000">
            <a:off x="-7885163" y="28031252"/>
            <a:ext cx="16747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DA95774A-B38D-540F-1718-61E454F22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25" y="36993910"/>
            <a:ext cx="16355918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erceived artificiality reduces emotional responses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only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 gender and relevance contexts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women for irrelevant images (e.g., same-gender faces), and men for relevant erotic images.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Among women, the effect was stronger for those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in Honesty-Humility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suggesting that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individual moral traits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influence reactions to artificial or fictional stimuli.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Beliefs about 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played a key role: men who believed AI images were less arousing rated them lower, while others rated them higher when they believed AI images were more attractive.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3539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3539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takeaway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emotional responses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to “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‑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generated”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media are shaped not only by the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itself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, but also by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beliefs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about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3539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3539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assess physiological indices to test whether they align with these subjective patterns.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3582994A-C180-0824-9525-CF63320A6769}"/>
              </a:ext>
            </a:extLst>
          </p:cNvPr>
          <p:cNvSpPr txBox="1"/>
          <p:nvPr/>
        </p:nvSpPr>
        <p:spPr>
          <a:xfrm>
            <a:off x="17348581" y="36972110"/>
            <a:ext cx="1142009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Miller, E. J., Foo, Y. Z., Mewton, P., &amp; Dawel, A. (2023). How do people respond to computer-generated versus human faces? A 	systematic 	review and meta-analyses. Computers in Human Behavior Reports. 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Meskys, E., Kalpokiene, J., Jurcys, P., &amp; Liaudanskas, A. (2020). Regulating deep fakes: legal and ethical considerations. Journal of 	Intellectual Property Law &amp; Practice, 15(1), 24-31.</a:t>
            </a:r>
          </a:p>
          <a:p>
            <a:r>
              <a:rPr lang="en-GB" sz="1600" b="0" i="0" baseline="3000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Lewandowsky, S., Ecker, U. K., &amp; Cook, J. (2017). Beyond misinformation: Understanding and coping with the “post-truth” era.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Journal 	of applied research in memory and cognition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(4), 353-369.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Mocaiber, I., Pereira, M. G., Erthal, F. S., Machado-Pinheiro, W., David, I. A., Cagy, M., ... &amp; de Oliveira, L. (2010). Fact or fiction? An 	event-related potential study of implicit emotion regulation. Neuroscience Letters, 476(2), 84-88.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Arcangeli, M., Makowski, D., Wantzen, P., Zalla, T., Lemaire, S., ... &amp; Piolino, P. (2016). The paradox of fiction: Emotional 	response toward fiction and the modulatory role of self-relevance. Acta psychologica, 165, 53-59. 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Makowski, D., Arcangeli, M., Wantzen, P., Zalla, T., Lemaire, S., ... &amp; Piolino, P. (2017). The distinctive role of 	executive 	functions in implicit emotion regulation.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Acta psychologica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13-20. 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Makowski, D., Sperduti, M., Pelletier, J., Blondé, P., La Corte, V., Arcangeli, M., ... &amp; Piolino, P. (2019). Phenomenal, bodily and brain 	correlates of fictional reappraisal as an implicit emotion regulation strategy.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Cognitive, Affective, &amp; </a:t>
            </a:r>
            <a:r>
              <a:rPr lang="en-GB" sz="1600" b="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Behavioral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Neuroscience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877-897.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J. M., Norman, J. B., &amp; Nam, Y. (2021). Broadening the stimulus set: Introducing the American multiracial faces 	database. </a:t>
            </a:r>
            <a:r>
              <a:rPr lang="en-GB" sz="1600" b="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371-389.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Wierzba, M., Riegel, M., Pucz, A., Leśniewska, Z., Dragan, W. Ł., Gola, M., ... &amp; Marchewka, A. (2015). Erotic subset for the Nencki  	Affective Picture System (NAPS ERO): cross-sexual comparison study.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1336.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Marchewka, A., Żurawski, Ł., Jednoróg, K., &amp; Grabowska, A. (2014). The Nencki Affective Picture System (NAPS): Introduction to a novel, standardized, wide-range, high-quality, realistic  picture database.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596-610.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Olaru, G., &amp; Jankowsky, K. (2022). The HEX-ACO-18: Developing an age-invariant HEXACO short scale using ant colony 	optimization.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 Assessment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104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435-446.</a:t>
            </a:r>
            <a:endParaRPr lang="en-GB" sz="1600" b="0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1607</Words>
  <Application>Microsoft Office PowerPoint</Application>
  <PresentationFormat>Custom</PresentationFormat>
  <Paragraphs>75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13</cp:revision>
  <dcterms:created xsi:type="dcterms:W3CDTF">2025-06-02T14:03:31Z</dcterms:created>
  <dcterms:modified xsi:type="dcterms:W3CDTF">2025-06-30T17:16:46Z</dcterms:modified>
</cp:coreProperties>
</file>